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97" r:id="rId2"/>
    <p:sldId id="303" r:id="rId3"/>
    <p:sldId id="325" r:id="rId4"/>
    <p:sldId id="324" r:id="rId5"/>
    <p:sldId id="313" r:id="rId6"/>
    <p:sldId id="271" r:id="rId7"/>
    <p:sldId id="314" r:id="rId8"/>
    <p:sldId id="282" r:id="rId9"/>
    <p:sldId id="315" r:id="rId10"/>
    <p:sldId id="298" r:id="rId11"/>
    <p:sldId id="316" r:id="rId12"/>
    <p:sldId id="317" r:id="rId13"/>
    <p:sldId id="326" r:id="rId14"/>
    <p:sldId id="319" r:id="rId15"/>
    <p:sldId id="320" r:id="rId16"/>
    <p:sldId id="321" r:id="rId17"/>
    <p:sldId id="322" r:id="rId18"/>
    <p:sldId id="296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ena Vassout" initials="MV" lastIdx="9" clrIdx="0">
    <p:extLst>
      <p:ext uri="{19B8F6BF-5375-455C-9EA6-DF929625EA0E}">
        <p15:presenceInfo xmlns:p15="http://schemas.microsoft.com/office/powerpoint/2012/main" userId="S-1-5-21-747297464-3559334963-3189168801-2901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07A44-ACB3-49FA-BFDD-E508664716F1}" type="datetimeFigureOut">
              <a:rPr lang="fr-FR" smtClean="0"/>
              <a:t>02/02/2024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477D0-182A-42F5-9A8C-08B75B3622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834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-pr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30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2165229"/>
            <a:ext cx="8305342" cy="3252160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128" y="5529528"/>
            <a:ext cx="4787999" cy="74618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528D86-D103-DD4C-9FC4-7D5D789A7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667"/>
            <a:ext cx="5060127" cy="2274214"/>
          </a:xfrm>
          <a:prstGeom prst="rect">
            <a:avLst/>
          </a:prstGeom>
        </p:spPr>
      </p:pic>
      <p:pic>
        <p:nvPicPr>
          <p:cNvPr id="6" name="Image 4">
            <a:extLst>
              <a:ext uri="{FF2B5EF4-FFF2-40B4-BE49-F238E27FC236}">
                <a16:creationId xmlns:a16="http://schemas.microsoft.com/office/drawing/2014/main" id="{4644E84E-EF66-2B41-A976-69EF3658DA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15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-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2165229"/>
            <a:ext cx="8305342" cy="3252160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128" y="5529528"/>
            <a:ext cx="4787999" cy="74618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pic>
        <p:nvPicPr>
          <p:cNvPr id="8" name="Picture 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B7B52807-DA9F-0143-86B1-7DB821DCCF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08986"/>
            <a:ext cx="5060133" cy="2274215"/>
          </a:xfrm>
          <a:prstGeom prst="rect">
            <a:avLst/>
          </a:prstGeom>
        </p:spPr>
      </p:pic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8C93E39-FEFE-534E-B4C9-ED4AA686B2EE}"/>
              </a:ext>
            </a:extLst>
          </p:cNvPr>
          <p:cNvSpPr/>
          <p:nvPr userDrawn="1"/>
        </p:nvSpPr>
        <p:spPr>
          <a:xfrm>
            <a:off x="7663070" y="6092687"/>
            <a:ext cx="1411356" cy="540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86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1360159"/>
            <a:ext cx="8305342" cy="325216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BBA528A6-1823-4A4A-A83E-FDC5D9C68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8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67738" y="1360159"/>
            <a:ext cx="3309731" cy="325216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4" name="Image 7">
            <a:extLst>
              <a:ext uri="{FF2B5EF4-FFF2-40B4-BE49-F238E27FC236}">
                <a16:creationId xmlns:a16="http://schemas.microsoft.com/office/drawing/2014/main" id="{85248A40-54A1-BF4F-9ABE-485D735883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1E25D8-6A00-F044-8E2A-6518EFC40F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59363" cy="66325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5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-ple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4" name="Image 7">
            <a:extLst>
              <a:ext uri="{FF2B5EF4-FFF2-40B4-BE49-F238E27FC236}">
                <a16:creationId xmlns:a16="http://schemas.microsoft.com/office/drawing/2014/main" id="{85248A40-54A1-BF4F-9ABE-485D735883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1E25D8-6A00-F044-8E2A-6518EFC40F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231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6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+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2883" y="365126"/>
            <a:ext cx="3614467" cy="1325563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2883" y="1825625"/>
            <a:ext cx="3614468" cy="4098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60B01FE-025F-8749-84F2-207CBD08AC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59363" cy="6632575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CE14387A-F4E1-1347-8FF0-507E94272C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9523FA44-68E4-194B-9F46-38FD29212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632848" cy="562074"/>
          </a:xfrm>
          <a:noFill/>
        </p:spPr>
        <p:txBody>
          <a:bodyPr>
            <a:normAutofit/>
          </a:bodyPr>
          <a:lstStyle>
            <a:lvl1pPr>
              <a:defRPr lang="fr-FR" sz="3400" dirty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3"/>
            <a:ext cx="7632849" cy="436693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719304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632848" cy="562074"/>
          </a:xfrm>
          <a:noFill/>
        </p:spPr>
        <p:txBody>
          <a:bodyPr>
            <a:normAutofit/>
          </a:bodyPr>
          <a:lstStyle>
            <a:lvl1pPr>
              <a:defRPr lang="fr-FR" sz="3400" dirty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467545" y="1556793"/>
            <a:ext cx="4104456" cy="4406462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FDE980C-7B70-AF40-9C52-BF3DA44CAF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40358" y="1563081"/>
            <a:ext cx="3836098" cy="440039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2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29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8034" y="6321449"/>
            <a:ext cx="1279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837" y="6306258"/>
            <a:ext cx="39582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0625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A0B0FBA5-3649-4193-81EC-FC1C61F9B58C}" type="slidenum">
              <a:rPr lang="fr-FR" smtClean="0"/>
              <a:pPr algn="l"/>
              <a:t>‹N°›</a:t>
            </a:fld>
            <a:endParaRPr lang="fr-FR" dirty="0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8508DA88-D542-4B4A-8988-A2E7D72ED18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47493A00-037F-F243-A4D2-7BA52BE7859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4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77" r:id="rId3"/>
    <p:sldLayoutId id="2147483678" r:id="rId4"/>
    <p:sldLayoutId id="2147483679" r:id="rId5"/>
    <p:sldLayoutId id="2147483674" r:id="rId6"/>
    <p:sldLayoutId id="2147483675" r:id="rId7"/>
    <p:sldLayoutId id="2147483680" r:id="rId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8D9F51-B9DA-4E4C-A2E3-826B759FB1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1400" dirty="0"/>
              <a:t>Janvier 2024</a:t>
            </a:r>
            <a:endParaRPr lang="en-US" sz="14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761C1FE-74AA-4F42-9404-0C75214DC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128" y="2165229"/>
            <a:ext cx="8305342" cy="3252160"/>
          </a:xfrm>
        </p:spPr>
        <p:txBody>
          <a:bodyPr>
            <a:normAutofit/>
          </a:bodyPr>
          <a:lstStyle/>
          <a:p>
            <a:r>
              <a:rPr lang="fr-FR" sz="4400" dirty="0"/>
              <a:t>Une université de rang mondial</a:t>
            </a:r>
          </a:p>
        </p:txBody>
      </p:sp>
    </p:spTree>
    <p:extLst>
      <p:ext uri="{BB962C8B-B14F-4D97-AF65-F5344CB8AC3E}">
        <p14:creationId xmlns:p14="http://schemas.microsoft.com/office/powerpoint/2010/main" val="3664998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67544" y="-1"/>
            <a:ext cx="8013726" cy="10473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Répondre aux défis de la connaissance et aux enjeux de la société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98A520E-24D8-44BC-994E-B100FBC315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15" y="1421932"/>
            <a:ext cx="7615570" cy="450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89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67543" y="0"/>
            <a:ext cx="7275495" cy="10473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Contribuer à l’innovation et à la création de valeur pour la société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AB94B05-609E-4B2E-8DDF-AA5C2B8FEF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6" y="1736713"/>
            <a:ext cx="8405768" cy="373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77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LES ENGAGEMENTS TRANSVERSES</a:t>
            </a:r>
          </a:p>
        </p:txBody>
      </p:sp>
    </p:spTree>
    <p:extLst>
      <p:ext uri="{BB962C8B-B14F-4D97-AF65-F5344CB8AC3E}">
        <p14:creationId xmlns:p14="http://schemas.microsoft.com/office/powerpoint/2010/main" val="3797893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67544" y="0"/>
            <a:ext cx="7183216" cy="696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Un écosystème à fort potentiel international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2FD3A08-B6A1-4D3D-8E07-6211481D5A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73" y="1382079"/>
            <a:ext cx="8036654" cy="422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30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67544" y="-1"/>
            <a:ext cx="6746988" cy="13506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Un maillage local étendu, </a:t>
            </a:r>
            <a:br>
              <a:rPr lang="fr-FR" sz="2400" dirty="0"/>
            </a:br>
            <a:r>
              <a:rPr lang="fr-FR" sz="2400" dirty="0"/>
              <a:t>un campus d’envergure </a:t>
            </a:r>
            <a:br>
              <a:rPr lang="fr-FR" sz="2400" dirty="0"/>
            </a:br>
            <a:r>
              <a:rPr lang="fr-FR" sz="2400" dirty="0"/>
              <a:t>internationale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972E6B-60C3-4B33-825D-09509AEFDF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004" y="337657"/>
            <a:ext cx="5689992" cy="618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01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94950" y="-1"/>
            <a:ext cx="6719582" cy="10473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Une vie de campus active pour assurer les meilleures conditions d’étude et de travail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9BF5C71-8E81-44C2-8090-BB4AA9CC29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31" y="2200425"/>
            <a:ext cx="7667538" cy="32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49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67543" y="-1"/>
            <a:ext cx="6746989" cy="10473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Une université engagée pour une société plus juste et inclusive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017BA3-C604-4F3E-8C1A-258C5FF5F6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27" y="1669032"/>
            <a:ext cx="8422546" cy="380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30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467544" y="-1"/>
            <a:ext cx="6746988" cy="696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Placer la science au cœur de la société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7005D1-AEE1-4A77-9694-6A1F157FFD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12" y="1349044"/>
            <a:ext cx="7180976" cy="439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575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5434642" y="2280189"/>
            <a:ext cx="3614467" cy="1325563"/>
          </a:xfrm>
        </p:spPr>
        <p:txBody>
          <a:bodyPr>
            <a:normAutofit/>
          </a:bodyPr>
          <a:lstStyle/>
          <a:p>
            <a:r>
              <a:rPr lang="fr-FR" sz="3600" dirty="0"/>
              <a:t>SUIVEZ-NOUS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388853" y="577970"/>
            <a:ext cx="3691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www.universite-paris-saclay.fr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388853" y="162969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UParisSaclay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1388853" y="2664170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@</a:t>
            </a:r>
            <a:r>
              <a:rPr lang="fr-FR" b="1" dirty="0" err="1"/>
              <a:t>UnivParisSaclay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1388853" y="3605752"/>
            <a:ext cx="281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Université Paris-Saclay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388853" y="5691952"/>
            <a:ext cx="286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Universite_Paris_Saclay</a:t>
            </a:r>
            <a:endParaRPr lang="fr-FR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1388853" y="4635171"/>
            <a:ext cx="281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Université Paris-Saclay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49" y="210674"/>
            <a:ext cx="1235404" cy="620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5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Une université de rang mondial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1400"/>
              <a:t>Janvier 2024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82312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sp>
        <p:nvSpPr>
          <p:cNvPr id="10" name="Espace réservé du texte 3"/>
          <p:cNvSpPr txBox="1">
            <a:spLocks/>
          </p:cNvSpPr>
          <p:nvPr/>
        </p:nvSpPr>
        <p:spPr>
          <a:xfrm>
            <a:off x="385311" y="1637331"/>
            <a:ext cx="8044906" cy="3902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1A923CD-45DF-9448-B44B-C121FABDD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Une ambition </a:t>
            </a:r>
            <a:r>
              <a:rPr lang="en-US" sz="2400" dirty="0" err="1"/>
              <a:t>partagée</a:t>
            </a:r>
            <a:endParaRPr lang="en-US" sz="24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6F8E783-373B-4FED-93EC-C8275B596D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864" y="755752"/>
            <a:ext cx="6336272" cy="26461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22331EC-E80A-4B4B-BD08-CF6FFF9FF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851" y="3677657"/>
            <a:ext cx="6174298" cy="243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2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sp>
        <p:nvSpPr>
          <p:cNvPr id="10" name="Espace réservé du texte 3"/>
          <p:cNvSpPr txBox="1">
            <a:spLocks/>
          </p:cNvSpPr>
          <p:nvPr/>
        </p:nvSpPr>
        <p:spPr>
          <a:xfrm>
            <a:off x="385311" y="1637331"/>
            <a:ext cx="8044906" cy="3902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1A923CD-45DF-9448-B44B-C121FABDD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2400" dirty="0" err="1"/>
              <a:t>Classée</a:t>
            </a:r>
            <a:r>
              <a:rPr lang="en-US" sz="2400" dirty="0"/>
              <a:t> </a:t>
            </a:r>
            <a:r>
              <a:rPr lang="en-US" sz="2400" dirty="0" err="1"/>
              <a:t>parmi</a:t>
            </a:r>
            <a:r>
              <a:rPr lang="en-US" sz="2400" dirty="0"/>
              <a:t> les premières au monde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A8BD38E-3823-40ED-8BE8-F2AD90F21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05" y="970094"/>
            <a:ext cx="7193390" cy="517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0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LES MISSIONS CŒUR </a:t>
            </a:r>
          </a:p>
        </p:txBody>
      </p:sp>
    </p:spTree>
    <p:extLst>
      <p:ext uri="{BB962C8B-B14F-4D97-AF65-F5344CB8AC3E}">
        <p14:creationId xmlns:p14="http://schemas.microsoft.com/office/powerpoint/2010/main" val="1508980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67544" y="274638"/>
            <a:ext cx="7632848" cy="5620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Trois objectifs principaux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94B845E-86CE-4C41-9F43-0B7DF6C6A1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4" y="1011931"/>
            <a:ext cx="6096012" cy="483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23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D0FFE91-528E-4ABF-B5BC-3F2881246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0"/>
            <a:ext cx="7501997" cy="1220681"/>
          </a:xfrm>
        </p:spPr>
        <p:txBody>
          <a:bodyPr>
            <a:noAutofit/>
          </a:bodyPr>
          <a:lstStyle/>
          <a:p>
            <a:r>
              <a:rPr lang="fr-FR" sz="2400" dirty="0"/>
              <a:t>Un premier cycle innovant pour assurer la réussite tout au long de la vie</a:t>
            </a:r>
            <a:endParaRPr lang="en-US" sz="2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331F697-B5E0-4986-AA9F-48969D4605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90" y="1220681"/>
            <a:ext cx="5758020" cy="503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142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4637"/>
            <a:ext cx="7632848" cy="799153"/>
          </a:xfrm>
        </p:spPr>
        <p:txBody>
          <a:bodyPr anchor="t">
            <a:noAutofit/>
          </a:bodyPr>
          <a:lstStyle/>
          <a:p>
            <a:r>
              <a:rPr lang="fr-FR" sz="2400" dirty="0"/>
              <a:t>Une offre de master et de doctorat fortement adossée à la recherche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B442467-C737-4FC8-AE72-9AAAF710E8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99" y="1242607"/>
            <a:ext cx="7466202" cy="475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80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594276" cy="773986"/>
          </a:xfrm>
        </p:spPr>
        <p:txBody>
          <a:bodyPr anchor="t">
            <a:noAutofit/>
          </a:bodyPr>
          <a:lstStyle/>
          <a:p>
            <a:r>
              <a:rPr lang="fr-FR" sz="2400" dirty="0"/>
              <a:t>Former les citoyens et les professionnels de demain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9811CD-A523-4D20-B4D7-92637AA442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80" y="2604178"/>
            <a:ext cx="6979640" cy="193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60676"/>
      </p:ext>
    </p:extLst>
  </p:cSld>
  <p:clrMapOvr>
    <a:masterClrMapping/>
  </p:clrMapOvr>
</p:sld>
</file>

<file path=ppt/theme/theme1.xml><?xml version="1.0" encoding="utf-8"?>
<a:theme xmlns:a="http://schemas.openxmlformats.org/drawingml/2006/main" name="1_UPSACLAY">
  <a:themeElements>
    <a:clrScheme name="UPSACLAY 1">
      <a:dk1>
        <a:srgbClr val="63003C"/>
      </a:dk1>
      <a:lt1>
        <a:srgbClr val="FFFFFF"/>
      </a:lt1>
      <a:dk2>
        <a:srgbClr val="303E48"/>
      </a:dk2>
      <a:lt2>
        <a:srgbClr val="BDC4BC"/>
      </a:lt2>
      <a:accent1>
        <a:srgbClr val="DA5200"/>
      </a:accent1>
      <a:accent2>
        <a:srgbClr val="006996"/>
      </a:accent2>
      <a:accent3>
        <a:srgbClr val="FFFFFF"/>
      </a:accent3>
      <a:accent4>
        <a:srgbClr val="86B700"/>
      </a:accent4>
      <a:accent5>
        <a:srgbClr val="464595"/>
      </a:accent5>
      <a:accent6>
        <a:srgbClr val="80143C"/>
      </a:accent6>
      <a:hlink>
        <a:srgbClr val="63003C"/>
      </a:hlink>
      <a:folHlink>
        <a:srgbClr val="B8ACD7"/>
      </a:folHlink>
    </a:clrScheme>
    <a:fontScheme name="Université Paris-Saclay">
      <a:majorFont>
        <a:latin typeface="Open Sans"/>
        <a:ea typeface=""/>
        <a:cs typeface="Arial Unicode MS"/>
      </a:majorFont>
      <a:minorFont>
        <a:latin typeface="Open Sans"/>
        <a:ea typeface=""/>
        <a:cs typeface="Arial Unicode MS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 refaire" id="{94AEBCF8-AF65-4DB5-B259-1F3F1BE73777}" vid="{6FB0EB57-A501-4BEC-859A-9BC2B4F2B6C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A2C1AD58DA4F4084CC0CAEAFB3B72E" ma:contentTypeVersion="1" ma:contentTypeDescription="Crée un document." ma:contentTypeScope="" ma:versionID="d979309b692c7344dece034c06d42da1">
  <xsd:schema xmlns:xsd="http://www.w3.org/2001/XMLSchema" xmlns:xs="http://www.w3.org/2001/XMLSchema" xmlns:p="http://schemas.microsoft.com/office/2006/metadata/properties" xmlns:ns2="293dc9c7-4575-4904-b5a6-fcded0695896" targetNamespace="http://schemas.microsoft.com/office/2006/metadata/properties" ma:root="true" ma:fieldsID="7fc7ce8fd84f4b74e9c2eb20d15b9cfb" ns2:_="">
    <xsd:import namespace="293dc9c7-4575-4904-b5a6-fcded0695896"/>
    <xsd:element name="properties">
      <xsd:complexType>
        <xsd:sequence>
          <xsd:element name="documentManagement">
            <xsd:complexType>
              <xsd:all>
                <xsd:element ref="ns2:Cat_x00e9_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dc9c7-4575-4904-b5a6-fcded0695896" elementFormDefault="qualified">
    <xsd:import namespace="http://schemas.microsoft.com/office/2006/documentManagement/types"/>
    <xsd:import namespace="http://schemas.microsoft.com/office/infopath/2007/PartnerControls"/>
    <xsd:element name="Cat_x00e9_gorie" ma:index="8" nillable="true" ma:displayName="Catégorie" ma:default="Institutionnel" ma:format="Dropdown" ma:internalName="Cat_x00e9_gorie">
      <xsd:simpleType>
        <xsd:restriction base="dms:Choice">
          <xsd:enumeration value="Institutionnel"/>
          <xsd:enumeration value="Recherche et innovation"/>
          <xsd:enumeration value="Formation, vie étudiante et campus"/>
          <xsd:enumeration value="Rapports et bila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_x00e9_gorie xmlns="293dc9c7-4575-4904-b5a6-fcded0695896">Institutionnel</Cat_x00e9_gorie>
  </documentManagement>
</p:properties>
</file>

<file path=customXml/itemProps1.xml><?xml version="1.0" encoding="utf-8"?>
<ds:datastoreItem xmlns:ds="http://schemas.openxmlformats.org/officeDocument/2006/customXml" ds:itemID="{D0CB203F-724A-46D2-814F-59AB32E13ED2}"/>
</file>

<file path=customXml/itemProps2.xml><?xml version="1.0" encoding="utf-8"?>
<ds:datastoreItem xmlns:ds="http://schemas.openxmlformats.org/officeDocument/2006/customXml" ds:itemID="{3EA7DC00-DDB7-4452-80BC-68BB12F44AC7}"/>
</file>

<file path=customXml/itemProps3.xml><?xml version="1.0" encoding="utf-8"?>
<ds:datastoreItem xmlns:ds="http://schemas.openxmlformats.org/officeDocument/2006/customXml" ds:itemID="{59BC7A6C-B738-421E-9E31-9E22AABEDD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10156</TotalTime>
  <Words>157</Words>
  <Application>Microsoft Office PowerPoint</Application>
  <PresentationFormat>Affichage à l'écran (4:3)</PresentationFormat>
  <Paragraphs>26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Arial Unicode MS</vt:lpstr>
      <vt:lpstr>Calibri</vt:lpstr>
      <vt:lpstr>Open Sans</vt:lpstr>
      <vt:lpstr>1_UPSACLAY</vt:lpstr>
      <vt:lpstr>Une université de rang mondial</vt:lpstr>
      <vt:lpstr>Une université de rang mondial</vt:lpstr>
      <vt:lpstr>Une ambition partagée</vt:lpstr>
      <vt:lpstr>Classée parmi les premières au monde</vt:lpstr>
      <vt:lpstr>LES MISSIONS CŒUR </vt:lpstr>
      <vt:lpstr>Présentation PowerPoint</vt:lpstr>
      <vt:lpstr>Un premier cycle innovant pour assurer la réussite tout au long de la vie</vt:lpstr>
      <vt:lpstr>Une offre de master et de doctorat fortement adossée à la recherche </vt:lpstr>
      <vt:lpstr>Former les citoyens et les professionnels de demain</vt:lpstr>
      <vt:lpstr>Présentation PowerPoint</vt:lpstr>
      <vt:lpstr>Présentation PowerPoint</vt:lpstr>
      <vt:lpstr>LES ENGAGEMENTS TRANSVERSES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SUIVEZ-NOUS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Virginie Paris</dc:creator>
  <cp:lastModifiedBy>Margaux Bilhere</cp:lastModifiedBy>
  <cp:revision>218</cp:revision>
  <dcterms:created xsi:type="dcterms:W3CDTF">2020-02-07T10:36:28Z</dcterms:created>
  <dcterms:modified xsi:type="dcterms:W3CDTF">2024-02-02T14:49:03Z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0x010100EBA2C1AD58DA4F4084CC0CAEAFB3B72E</vt:lpwstr>
  </property>
</Properties>
</file>